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427327018905E-2"/>
          <c:y val="3.2995368321192244E-2"/>
          <c:w val="0.9508050895811937"/>
          <c:h val="0.79726902391861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523-406E-9C86-E2DF6DEDFDE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23-406E-9C86-E2DF6DEDFDE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523-406E-9C86-E2DF6DEDFDE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23-406E-9C86-E2DF6DEDFDE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523-406E-9C86-E2DF6DEDFDEA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52.84</c:v>
                </c:pt>
                <c:pt idx="1">
                  <c:v>37.44</c:v>
                </c:pt>
                <c:pt idx="2">
                  <c:v>38.03</c:v>
                </c:pt>
                <c:pt idx="3" formatCode="0.00">
                  <c:v>36.6</c:v>
                </c:pt>
                <c:pt idx="4">
                  <c:v>41.23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23-406E-9C86-E2DF6DEDFD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60.53</c:v>
                </c:pt>
                <c:pt idx="1">
                  <c:v>34.57</c:v>
                </c:pt>
                <c:pt idx="2">
                  <c:v>42.63</c:v>
                </c:pt>
                <c:pt idx="3">
                  <c:v>47.9</c:v>
                </c:pt>
                <c:pt idx="4">
                  <c:v>46.407499999999999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23-406E-9C86-E2DF6DEDFD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42743664"/>
        <c:axId val="2142736592"/>
      </c:barChart>
      <c:catAx>
        <c:axId val="214274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42736592"/>
        <c:crosses val="autoZero"/>
        <c:auto val="1"/>
        <c:lblAlgn val="ctr"/>
        <c:lblOffset val="100"/>
        <c:noMultiLvlLbl val="0"/>
      </c:catAx>
      <c:valAx>
        <c:axId val="214273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42743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 w="6350" cmpd="thickThin">
      <a:solidFill>
        <a:schemeClr val="accent1"/>
      </a:solidFill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427327018905E-2"/>
          <c:y val="3.2995368321192244E-2"/>
          <c:w val="0.9508050895811937"/>
          <c:h val="0.79726902391861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สพป.พะเยา เขต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60.53</c:v>
                </c:pt>
                <c:pt idx="1">
                  <c:v>34.57</c:v>
                </c:pt>
                <c:pt idx="2">
                  <c:v>42.63</c:v>
                </c:pt>
                <c:pt idx="3">
                  <c:v>47.9</c:v>
                </c:pt>
                <c:pt idx="4">
                  <c:v>46.407499999999999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B7-416F-BE78-6FD78086F2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สังกัด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54.96</c:v>
                </c:pt>
                <c:pt idx="1">
                  <c:v>28.59</c:v>
                </c:pt>
                <c:pt idx="2">
                  <c:v>37.64</c:v>
                </c:pt>
                <c:pt idx="3">
                  <c:v>38.869999999999997</c:v>
                </c:pt>
                <c:pt idx="4">
                  <c:v>40.015000000000001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B7-416F-BE78-6FD78086F2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42739312"/>
        <c:axId val="2142744208"/>
      </c:barChart>
      <c:catAx>
        <c:axId val="214273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42744208"/>
        <c:crosses val="autoZero"/>
        <c:auto val="1"/>
        <c:lblAlgn val="ctr"/>
        <c:lblOffset val="100"/>
        <c:noMultiLvlLbl val="0"/>
      </c:catAx>
      <c:valAx>
        <c:axId val="214274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42739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4185400737951"/>
          <c:y val="2.132079833835018E-2"/>
          <c:w val="0.9508050895811937"/>
          <c:h val="0.79726902391861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สพป.พะเยา เขต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60.53</c:v>
                </c:pt>
                <c:pt idx="1">
                  <c:v>34.57</c:v>
                </c:pt>
                <c:pt idx="2">
                  <c:v>42.63</c:v>
                </c:pt>
                <c:pt idx="3">
                  <c:v>47.9</c:v>
                </c:pt>
                <c:pt idx="4">
                  <c:v>46.41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51-47D5-857C-876CDAEAD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ประเทศ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56.2</c:v>
                </c:pt>
                <c:pt idx="1">
                  <c:v>29.99</c:v>
                </c:pt>
                <c:pt idx="2">
                  <c:v>38.78</c:v>
                </c:pt>
                <c:pt idx="3">
                  <c:v>43.55</c:v>
                </c:pt>
                <c:pt idx="4">
                  <c:v>42.13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51-47D5-857C-876CDAEADC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42749648"/>
        <c:axId val="2142747472"/>
      </c:barChart>
      <c:catAx>
        <c:axId val="214274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42747472"/>
        <c:crosses val="autoZero"/>
        <c:auto val="1"/>
        <c:lblAlgn val="ctr"/>
        <c:lblOffset val="100"/>
        <c:noMultiLvlLbl val="0"/>
      </c:catAx>
      <c:valAx>
        <c:axId val="214274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42749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851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972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339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347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876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773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30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24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659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05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808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625A-03B7-4578-92E4-0118B043FCD4}" type="datetimeFigureOut">
              <a:rPr lang="th-TH" smtClean="0"/>
              <a:t>28/07/64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512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32708" y="1994263"/>
            <a:ext cx="9144000" cy="1410788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รายงานผลการทดสอบทางการศึกษาระดับชาติขั้นพื้นฐาน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O-NET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ชั้นประถมศึกษาปีที่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6  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ปี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การศึกษา 2563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673531" y="4882199"/>
            <a:ext cx="9144000" cy="1436958"/>
          </a:xfrm>
        </p:spPr>
        <p:txBody>
          <a:bodyPr>
            <a:normAutofit/>
          </a:bodyPr>
          <a:lstStyle/>
          <a:p>
            <a:pPr algn="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pic>
        <p:nvPicPr>
          <p:cNvPr id="8" name="Picture 2" descr="Image result for logo สพฐ">
            <a:extLst>
              <a:ext uri="{FF2B5EF4-FFF2-40B4-BE49-F238E27FC236}">
                <a16:creationId xmlns:a16="http://schemas.microsoft.com/office/drawing/2014/main" xmlns="" id="{5BD43A0E-6ED5-45D4-B2C8-146FCC644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314" y="300654"/>
            <a:ext cx="1693587" cy="1693587"/>
          </a:xfrm>
          <a:prstGeom prst="rect">
            <a:avLst/>
          </a:prstGeom>
          <a:noFill/>
          <a:effectLst>
            <a:glow rad="1016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xmlns="" id="{CE01E51D-4447-492E-9881-42D500F72C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8843"/>
            <a:ext cx="1299498" cy="1416321"/>
          </a:xfrm>
          <a:prstGeom prst="rect">
            <a:avLst/>
          </a:prstGeom>
          <a:effectLst/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xmlns="" id="{2FF9407A-3CDD-4D18-A26C-F6E22755F2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01176"/>
            <a:ext cx="971327" cy="971327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9626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/>
          <p:cNvSpPr txBox="1"/>
          <p:nvPr/>
        </p:nvSpPr>
        <p:spPr>
          <a:xfrm>
            <a:off x="6257925" y="6056148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154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เปรียบเทียบคะแนน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O-NET </a:t>
            </a: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ชั้นประถมศึกษาปีที่ 6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ปีการศึกษา 2562 กับ 2563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954162"/>
              </p:ext>
            </p:extLst>
          </p:nvPr>
        </p:nvGraphicFramePr>
        <p:xfrm>
          <a:off x="838200" y="165666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D56A4CC4-BEE7-449B-A3AB-DC9CE29099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596" y="202881"/>
            <a:ext cx="1255163" cy="1255163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</a:effectLst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xmlns="" id="{25EAB4DB-E5F6-4B68-AF38-D5CAC4EC04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41" y="171656"/>
            <a:ext cx="1255163" cy="136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8618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00125" y="3402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เปรียบเทียบคะแนน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O-NET </a:t>
            </a: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ชั้นประถมศึกษาปีที่ 6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ระดับเขตพื้นที่การศึกษา กับระดับสังกัด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496600"/>
              </p:ext>
            </p:extLst>
          </p:nvPr>
        </p:nvGraphicFramePr>
        <p:xfrm>
          <a:off x="838200" y="171722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กล่องข้อความ 7"/>
          <p:cNvSpPr txBox="1"/>
          <p:nvPr/>
        </p:nvSpPr>
        <p:spPr>
          <a:xfrm>
            <a:off x="6257925" y="6068567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A38A4D6E-B02A-46A0-B29C-801210EE7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596" y="202881"/>
            <a:ext cx="1255163" cy="1255163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</a:effectLst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xmlns="" id="{E25F3BC8-E452-42D8-93A7-949AF7FE17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41" y="171656"/>
            <a:ext cx="1255163" cy="136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4038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เปรียบเทียบคะแนน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O-NET </a:t>
            </a: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ชั้นประถมศึกษาปีที่ 6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ระดับเขตพื้นที่การศึกษา กับระดับประเทศ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675894"/>
              </p:ext>
            </p:extLst>
          </p:nvPr>
        </p:nvGraphicFramePr>
        <p:xfrm>
          <a:off x="838200" y="171557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กล่องข้อความ 7"/>
          <p:cNvSpPr txBox="1"/>
          <p:nvPr/>
        </p:nvSpPr>
        <p:spPr>
          <a:xfrm>
            <a:off x="6257924" y="6091796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498D7B8E-BFB3-486C-B7F8-7E06A498B2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596" y="202881"/>
            <a:ext cx="1255163" cy="1255163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</a:effectLst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xmlns="" id="{AEA820F1-0BC2-4FC0-85FE-9541C61A74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41" y="171656"/>
            <a:ext cx="1255163" cy="136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0442848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98</Words>
  <Application>Microsoft Office PowerPoint</Application>
  <PresentationFormat>แบบจอกว้าง</PresentationFormat>
  <Paragraphs>12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TH SarabunIT๙</vt:lpstr>
      <vt:lpstr>TH SarabunPSK</vt:lpstr>
      <vt:lpstr>ธีมของ Office</vt:lpstr>
      <vt:lpstr>รายงานผลการทดสอบทางการศึกษาระดับชาติขั้นพื้นฐาน O-NET ชั้นประถมศึกษาปีที่ 6   ปีการศึกษา 2563</vt:lpstr>
      <vt:lpstr>เปรียบเทียบคะแนน O-NET ชั้นประถมศึกษาปีที่ 6 ปีการศึกษา 2562 กับ 2563 สำนักงานเขตพื้นที่การศึกษาประถมศึกษาพะเยา เขต 1</vt:lpstr>
      <vt:lpstr>เปรียบเทียบคะแนน O-NET ชั้นประถมศึกษาปีที่ 6 ระดับเขตพื้นที่การศึกษา กับระดับสังกัด สำนักงานเขตพื้นที่การศึกษาประถมศึกษาพะเยา เขต 1</vt:lpstr>
      <vt:lpstr>เปรียบเทียบคะแนน O-NET ชั้นประถมศึกษาปีที่ 6 ระดับเขตพื้นที่การศึกษา กับระดับประเทศ สำนักงานเขตพื้นที่การศึกษาประถมศึกษาพะเยา เขต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แนวทางการบันทึกเวลาเรียน  และการอนุมัติวันจบการศึกษา  ปีการศึกษา 2562</dc:title>
  <dc:creator>computer</dc:creator>
  <cp:lastModifiedBy>ACER</cp:lastModifiedBy>
  <cp:revision>33</cp:revision>
  <dcterms:created xsi:type="dcterms:W3CDTF">2020-03-23T12:57:29Z</dcterms:created>
  <dcterms:modified xsi:type="dcterms:W3CDTF">2021-07-28T05:19:42Z</dcterms:modified>
</cp:coreProperties>
</file>