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1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94427327018905E-2"/>
          <c:y val="3.2995368321192244E-2"/>
          <c:w val="0.9508050895811937"/>
          <c:h val="0.79726902391861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A523-406E-9C86-E2DF6DEDFDEA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A523-406E-9C86-E2DF6DEDFDEA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A523-406E-9C86-E2DF6DEDFDE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A523-406E-9C86-E2DF6DEDFDEA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A523-406E-9C86-E2DF6DEDFDEA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ภาษาไทย</c:v>
                </c:pt>
                <c:pt idx="1">
                  <c:v>คณิตศาสตร์</c:v>
                </c:pt>
                <c:pt idx="2">
                  <c:v>วิทยาศาสตร์</c:v>
                </c:pt>
                <c:pt idx="3">
                  <c:v>ภาษาอังกฤษ</c:v>
                </c:pt>
                <c:pt idx="4">
                  <c:v>ค่าเฉลี่ย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58.28</c:v>
                </c:pt>
                <c:pt idx="1">
                  <c:v>25.87</c:v>
                </c:pt>
                <c:pt idx="2">
                  <c:v>31.37</c:v>
                </c:pt>
                <c:pt idx="3" formatCode="0.00">
                  <c:v>32.770000000000003</c:v>
                </c:pt>
                <c:pt idx="4">
                  <c:v>37.07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3-406E-9C86-E2DF6DEDFD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2563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ภาษาไทย</c:v>
                </c:pt>
                <c:pt idx="1">
                  <c:v>คณิตศาสตร์</c:v>
                </c:pt>
                <c:pt idx="2">
                  <c:v>วิทยาศาสตร์</c:v>
                </c:pt>
                <c:pt idx="3">
                  <c:v>ภาษาอังกฤษ</c:v>
                </c:pt>
                <c:pt idx="4">
                  <c:v>ค่าเฉลี่ย</c:v>
                </c:pt>
              </c:strCache>
            </c:strRef>
          </c:cat>
          <c:val>
            <c:numRef>
              <c:f>Sheet1!$C$2:$C$6</c:f>
              <c:numCache>
                <c:formatCode>0.00</c:formatCode>
                <c:ptCount val="5"/>
                <c:pt idx="0">
                  <c:v>60.91</c:v>
                </c:pt>
                <c:pt idx="1">
                  <c:v>23.85</c:v>
                </c:pt>
                <c:pt idx="2">
                  <c:v>29.42</c:v>
                </c:pt>
                <c:pt idx="3">
                  <c:v>31.01</c:v>
                </c:pt>
                <c:pt idx="4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23-406E-9C86-E2DF6DEDFD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4190856"/>
        <c:axId val="434190464"/>
      </c:barChart>
      <c:catAx>
        <c:axId val="43419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34190464"/>
        <c:crosses val="autoZero"/>
        <c:auto val="1"/>
        <c:lblAlgn val="ctr"/>
        <c:lblOffset val="100"/>
        <c:noMultiLvlLbl val="0"/>
      </c:catAx>
      <c:valAx>
        <c:axId val="43419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341908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0070C0"/>
    </a:solidFill>
    <a:ln w="6350" cmpd="thickThin">
      <a:solidFill>
        <a:schemeClr val="accent1"/>
      </a:solidFill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94427327018905E-2"/>
          <c:y val="3.2995368321192244E-2"/>
          <c:w val="0.9508050895811937"/>
          <c:h val="0.79726902391861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สพป.พะเยา เขต 1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ภาษาไทย</c:v>
                </c:pt>
                <c:pt idx="1">
                  <c:v>คณิตศาสตร์</c:v>
                </c:pt>
                <c:pt idx="2">
                  <c:v>วิทยาศาสตร์</c:v>
                </c:pt>
                <c:pt idx="3">
                  <c:v>ภาษาอังกฤษ</c:v>
                </c:pt>
                <c:pt idx="4">
                  <c:v>ค่าเฉลี่ย</c:v>
                </c:pt>
              </c:strCache>
            </c:strRef>
          </c:cat>
          <c:val>
            <c:numRef>
              <c:f>Sheet1!$B$2:$B$6</c:f>
              <c:numCache>
                <c:formatCode>0.00</c:formatCode>
                <c:ptCount val="5"/>
                <c:pt idx="0">
                  <c:v>60.91</c:v>
                </c:pt>
                <c:pt idx="1">
                  <c:v>23.85</c:v>
                </c:pt>
                <c:pt idx="2">
                  <c:v>29.42</c:v>
                </c:pt>
                <c:pt idx="3">
                  <c:v>31.01</c:v>
                </c:pt>
                <c:pt idx="4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B7-416F-BE78-6FD78086F2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สังกัด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ภาษาไทย</c:v>
                </c:pt>
                <c:pt idx="1">
                  <c:v>คณิตศาสตร์</c:v>
                </c:pt>
                <c:pt idx="2">
                  <c:v>วิทยาศาสตร์</c:v>
                </c:pt>
                <c:pt idx="3">
                  <c:v>ภาษาอังกฤษ</c:v>
                </c:pt>
                <c:pt idx="4">
                  <c:v>ค่าเฉลี่ย</c:v>
                </c:pt>
              </c:strCache>
            </c:strRef>
          </c:cat>
          <c:val>
            <c:numRef>
              <c:f>Sheet1!$C$2:$C$6</c:f>
              <c:numCache>
                <c:formatCode>0.00</c:formatCode>
                <c:ptCount val="5"/>
                <c:pt idx="0">
                  <c:v>55.18</c:v>
                </c:pt>
                <c:pt idx="1">
                  <c:v>25.82</c:v>
                </c:pt>
                <c:pt idx="2">
                  <c:v>30.17</c:v>
                </c:pt>
                <c:pt idx="3">
                  <c:v>34.14</c:v>
                </c:pt>
                <c:pt idx="4">
                  <c:v>36.33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B7-416F-BE78-6FD78086F2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7095752"/>
        <c:axId val="322815976"/>
      </c:barChart>
      <c:catAx>
        <c:axId val="43709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322815976"/>
        <c:crosses val="autoZero"/>
        <c:auto val="1"/>
        <c:lblAlgn val="ctr"/>
        <c:lblOffset val="100"/>
        <c:noMultiLvlLbl val="0"/>
      </c:catAx>
      <c:valAx>
        <c:axId val="32281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370957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0070C0"/>
    </a:solidFill>
    <a:ln>
      <a:noFill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34185400737951"/>
          <c:y val="2.132079833835018E-2"/>
          <c:w val="0.9508050895811937"/>
          <c:h val="0.79726902391861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สพป.พะเยา เขต 1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ภาษาไทย</c:v>
                </c:pt>
                <c:pt idx="1">
                  <c:v>คณิตศาสตร์</c:v>
                </c:pt>
                <c:pt idx="2">
                  <c:v>วิทยาศาสตร์</c:v>
                </c:pt>
                <c:pt idx="3">
                  <c:v>ภาษาอังกฤษ</c:v>
                </c:pt>
                <c:pt idx="4">
                  <c:v>ค่าเฉลี่ย</c:v>
                </c:pt>
              </c:strCache>
            </c:strRef>
          </c:cat>
          <c:val>
            <c:numRef>
              <c:f>Sheet1!$B$2:$B$6</c:f>
              <c:numCache>
                <c:formatCode>0.00</c:formatCode>
                <c:ptCount val="5"/>
                <c:pt idx="0">
                  <c:v>60.91</c:v>
                </c:pt>
                <c:pt idx="1">
                  <c:v>23.85</c:v>
                </c:pt>
                <c:pt idx="2">
                  <c:v>29.42</c:v>
                </c:pt>
                <c:pt idx="3">
                  <c:v>31.01</c:v>
                </c:pt>
                <c:pt idx="4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7D5-857C-876CDAEADC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ประเทศ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ภาษาไทย</c:v>
                </c:pt>
                <c:pt idx="1">
                  <c:v>คณิตศาสตร์</c:v>
                </c:pt>
                <c:pt idx="2">
                  <c:v>วิทยาศาสตร์</c:v>
                </c:pt>
                <c:pt idx="3">
                  <c:v>ภาษาอังกฤษ</c:v>
                </c:pt>
                <c:pt idx="4">
                  <c:v>ค่าเฉลี่ย</c:v>
                </c:pt>
              </c:strCache>
            </c:strRef>
          </c:cat>
          <c:val>
            <c:numRef>
              <c:f>Sheet1!$C$2:$C$6</c:f>
              <c:numCache>
                <c:formatCode>0.00</c:formatCode>
                <c:ptCount val="5"/>
                <c:pt idx="0">
                  <c:v>54.29</c:v>
                </c:pt>
                <c:pt idx="1">
                  <c:v>25.46</c:v>
                </c:pt>
                <c:pt idx="2">
                  <c:v>28.89</c:v>
                </c:pt>
                <c:pt idx="3">
                  <c:v>34.380000000000003</c:v>
                </c:pt>
                <c:pt idx="4">
                  <c:v>35.76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1-47D5-857C-876CDAEADC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21362656"/>
        <c:axId val="1108440"/>
      </c:barChart>
      <c:catAx>
        <c:axId val="52136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108440"/>
        <c:crosses val="autoZero"/>
        <c:auto val="1"/>
        <c:lblAlgn val="ctr"/>
        <c:lblOffset val="100"/>
        <c:noMultiLvlLbl val="0"/>
      </c:catAx>
      <c:valAx>
        <c:axId val="1108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5213626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0070C0"/>
    </a:solidFill>
    <a:ln>
      <a:noFill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851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972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339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347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876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773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30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244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659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05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808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A625A-03B7-4578-92E4-0118B043FCD4}" type="datetimeFigureOut">
              <a:rPr lang="th-TH" smtClean="0"/>
              <a:t>22/04/64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ED0E2-4CDF-4541-B819-0514D254A4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512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32708" y="1994263"/>
            <a:ext cx="9144000" cy="1410788"/>
          </a:xfrm>
        </p:spPr>
        <p:txBody>
          <a:bodyPr>
            <a:normAutofit fontScale="90000"/>
          </a:bodyPr>
          <a:lstStyle/>
          <a:p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รายงานผลการทดสอบทางการศึกษาระดับชาติขั้นพื้นฐาน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O-NET</a:t>
            </a:r>
            <a:b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ระดับชั้นมัธยมศึกษาปีที่ 3 ปีการศึกษา 2563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673531" y="4882199"/>
            <a:ext cx="9144000" cy="1436958"/>
          </a:xfrm>
        </p:spPr>
        <p:txBody>
          <a:bodyPr>
            <a:normAutofit/>
          </a:bodyPr>
          <a:lstStyle/>
          <a:p>
            <a:pPr algn="r"/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กลุ่มนิเทศ ติดตามและประเมินผลการจัดการศึกษา</a:t>
            </a:r>
          </a:p>
          <a:p>
            <a:pPr algn="r"/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pic>
        <p:nvPicPr>
          <p:cNvPr id="8" name="Picture 2" descr="Image result for logo สพฐ">
            <a:extLst>
              <a:ext uri="{FF2B5EF4-FFF2-40B4-BE49-F238E27FC236}">
                <a16:creationId xmlns:a16="http://schemas.microsoft.com/office/drawing/2014/main" id="{5BD43A0E-6ED5-45D4-B2C8-146FCC644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314" y="300654"/>
            <a:ext cx="1693587" cy="1693587"/>
          </a:xfrm>
          <a:prstGeom prst="rect">
            <a:avLst/>
          </a:prstGeom>
          <a:noFill/>
          <a:effectLst>
            <a:glow rad="1016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CE01E51D-4447-492E-9881-42D500F72C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38843"/>
            <a:ext cx="1299498" cy="1416321"/>
          </a:xfrm>
          <a:prstGeom prst="rect">
            <a:avLst/>
          </a:prstGeom>
          <a:effectLst/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2FF9407A-3CDD-4D18-A26C-F6E22755F2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801176"/>
            <a:ext cx="971327" cy="971327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79626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กล่องข้อความ 7"/>
          <p:cNvSpPr txBox="1"/>
          <p:nvPr/>
        </p:nvSpPr>
        <p:spPr>
          <a:xfrm>
            <a:off x="6257925" y="6056148"/>
            <a:ext cx="569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กลุ่มนิเทศ ติดตามและประเมินผลการจัดการศึกษา</a:t>
            </a:r>
          </a:p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31542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เปรียบเทียบคะแนน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O-NET </a:t>
            </a: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ชั้นมัธยมศึกษาปีที่ 3</a:t>
            </a:r>
            <a:b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ปีการศึกษา 2562 กับ 2563</a:t>
            </a:r>
            <a:b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50862"/>
              </p:ext>
            </p:extLst>
          </p:nvPr>
        </p:nvGraphicFramePr>
        <p:xfrm>
          <a:off x="838200" y="165666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D56A4CC4-BEE7-449B-A3AB-DC9CE29099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596" y="202881"/>
            <a:ext cx="1255163" cy="1255163"/>
          </a:xfrm>
          <a:prstGeom prst="rect">
            <a:avLst/>
          </a:prstGeom>
          <a:effectLst>
            <a:glow rad="139700">
              <a:schemeClr val="bg1">
                <a:alpha val="40000"/>
              </a:schemeClr>
            </a:glow>
          </a:effectLst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25EAB4DB-E5F6-4B68-AF38-D5CAC4EC04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41" y="171656"/>
            <a:ext cx="1255163" cy="1368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8618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00125" y="3402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เปรียบเทียบคะแนน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O-NET </a:t>
            </a: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ชั้นมัธยมศึกษาปีที่ 3</a:t>
            </a:r>
            <a:b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ปีการศึกษา 2563 ระดับเขตพื้นที่การศึกษา กับระดับสังกัด</a:t>
            </a:r>
            <a:b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309765"/>
              </p:ext>
            </p:extLst>
          </p:nvPr>
        </p:nvGraphicFramePr>
        <p:xfrm>
          <a:off x="838200" y="171722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กล่องข้อความ 7"/>
          <p:cNvSpPr txBox="1"/>
          <p:nvPr/>
        </p:nvSpPr>
        <p:spPr>
          <a:xfrm>
            <a:off x="6257925" y="6068567"/>
            <a:ext cx="569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กลุ่มนิเทศ ติดตามและประเมินผลการจัดการศึกษา</a:t>
            </a:r>
          </a:p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A38A4D6E-B02A-46A0-B29C-801210EE7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596" y="202881"/>
            <a:ext cx="1255163" cy="1255163"/>
          </a:xfrm>
          <a:prstGeom prst="rect">
            <a:avLst/>
          </a:prstGeom>
          <a:effectLst>
            <a:glow rad="139700">
              <a:schemeClr val="bg1">
                <a:alpha val="40000"/>
              </a:schemeClr>
            </a:glow>
          </a:effectLst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E25F3BC8-E452-42D8-93A7-949AF7FE17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41" y="171656"/>
            <a:ext cx="1255163" cy="1368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4038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เปรียบเทียบคะแนน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O-NET </a:t>
            </a: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ชั้นมัธยมศึกษาปีที่ 3</a:t>
            </a:r>
            <a:b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ปีการศึกษา 2563 ระดับเขตพื้นที่การศึกษา กับระดับประเทศ</a:t>
            </a:r>
            <a:b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070292"/>
              </p:ext>
            </p:extLst>
          </p:nvPr>
        </p:nvGraphicFramePr>
        <p:xfrm>
          <a:off x="838200" y="171557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กล่องข้อความ 7"/>
          <p:cNvSpPr txBox="1"/>
          <p:nvPr/>
        </p:nvSpPr>
        <p:spPr>
          <a:xfrm>
            <a:off x="6257924" y="6091796"/>
            <a:ext cx="569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กลุ่มนิเทศ ติดตามและประเมินผลการจัดการศึกษา</a:t>
            </a:r>
          </a:p>
          <a:p>
            <a:pPr algn="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สำนักงานเขตพื้นที่การศึกษาประถมศึกษาพะเยา เขต 1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498D7B8E-BFB3-486C-B7F8-7E06A498B2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596" y="202881"/>
            <a:ext cx="1255163" cy="1255163"/>
          </a:xfrm>
          <a:prstGeom prst="rect">
            <a:avLst/>
          </a:prstGeom>
          <a:effectLst>
            <a:glow rad="139700">
              <a:schemeClr val="bg1">
                <a:alpha val="40000"/>
              </a:schemeClr>
            </a:glow>
          </a:effectLst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AEA820F1-0BC2-4FC0-85FE-9541C61A74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41" y="171656"/>
            <a:ext cx="1255163" cy="1368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0442848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161</Words>
  <Application>Microsoft Office PowerPoint</Application>
  <PresentationFormat>แบบจอกว้าง</PresentationFormat>
  <Paragraphs>12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TH SarabunIT๙</vt:lpstr>
      <vt:lpstr>TH SarabunPSK</vt:lpstr>
      <vt:lpstr>ธีมของ Office</vt:lpstr>
      <vt:lpstr>รายงานผลการทดสอบทางการศึกษาระดับชาติขั้นพื้นฐาน O-NET ระดับชั้นมัธยมศึกษาปีที่ 3 ปีการศึกษา 2563</vt:lpstr>
      <vt:lpstr>เปรียบเทียบคะแนน O-NET ชั้นมัธยมศึกษาปีที่ 3 ปีการศึกษา 2562 กับ 2563 สำนักงานเขตพื้นที่การศึกษาประถมศึกษาพะเยา เขต 1</vt:lpstr>
      <vt:lpstr>เปรียบเทียบคะแนน O-NET ชั้นมัธยมศึกษาปีที่ 3 ปีการศึกษา 2563 ระดับเขตพื้นที่การศึกษา กับระดับสังกัด สำนักงานเขตพื้นที่การศึกษาประถมศึกษาพะเยา เขต 1</vt:lpstr>
      <vt:lpstr>เปรียบเทียบคะแนน O-NET ชั้นมัธยมศึกษาปีที่ 3 ปีการศึกษา 2563 ระดับเขตพื้นที่การศึกษา กับระดับประเทศ สำนักงานเขตพื้นที่การศึกษาประถมศึกษาพะเยา เขต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แนวทางการบันทึกเวลาเรียน  และการอนุมัติวันจบการศึกษา  ปีการศึกษา 2562</dc:title>
  <dc:creator>computer</dc:creator>
  <cp:lastModifiedBy>Admin</cp:lastModifiedBy>
  <cp:revision>41</cp:revision>
  <cp:lastPrinted>2021-04-21T10:53:27Z</cp:lastPrinted>
  <dcterms:created xsi:type="dcterms:W3CDTF">2020-03-23T12:57:29Z</dcterms:created>
  <dcterms:modified xsi:type="dcterms:W3CDTF">2021-04-22T03:12:43Z</dcterms:modified>
</cp:coreProperties>
</file>